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97" r:id="rId2"/>
    <p:sldId id="257" r:id="rId3"/>
    <p:sldId id="259" r:id="rId4"/>
    <p:sldId id="258" r:id="rId5"/>
    <p:sldId id="261" r:id="rId6"/>
    <p:sldId id="262" r:id="rId7"/>
    <p:sldId id="263" r:id="rId8"/>
    <p:sldId id="264" r:id="rId9"/>
    <p:sldId id="265" r:id="rId10"/>
    <p:sldId id="266" r:id="rId11"/>
    <p:sldId id="271" r:id="rId12"/>
    <p:sldId id="267" r:id="rId13"/>
    <p:sldId id="268" r:id="rId14"/>
    <p:sldId id="269" r:id="rId15"/>
    <p:sldId id="270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8736" autoAdjust="0"/>
    <p:restoredTop sz="94660"/>
  </p:normalViewPr>
  <p:slideViewPr>
    <p:cSldViewPr snapToGrid="0">
      <p:cViewPr varScale="1">
        <p:scale>
          <a:sx n="72" d="100"/>
          <a:sy n="72" d="100"/>
        </p:scale>
        <p:origin x="9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rgbClr val="FFFFFF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1BB8355E-929E-47B8-AB2B-2C20223A8CCA}" type="datetimeFigureOut">
              <a:rPr lang="en-IN" smtClean="0"/>
              <a:t>22-10-2021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30B27D41-F9AF-4173-A123-609C17687D51}" type="slidenum">
              <a:rPr lang="en-IN" smtClean="0"/>
              <a:t>‹#›</a:t>
            </a:fld>
            <a:endParaRPr lang="en-IN"/>
          </a:p>
        </p:txBody>
      </p:sp>
      <p:cxnSp>
        <p:nvCxnSpPr>
          <p:cNvPr id="8" name="Straight Connector 7"/>
          <p:cNvCxnSpPr/>
          <p:nvPr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77812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8355E-929E-47B8-AB2B-2C20223A8CCA}" type="datetimeFigureOut">
              <a:rPr lang="en-IN" smtClean="0"/>
              <a:t>22-10-2021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27D41-F9AF-4173-A123-609C17687D5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931433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8355E-929E-47B8-AB2B-2C20223A8CCA}" type="datetimeFigureOut">
              <a:rPr lang="en-IN" smtClean="0"/>
              <a:t>22-10-2021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27D41-F9AF-4173-A123-609C17687D5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34988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8355E-929E-47B8-AB2B-2C20223A8CCA}" type="datetimeFigureOut">
              <a:rPr lang="en-IN" smtClean="0"/>
              <a:t>22-10-2021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27D41-F9AF-4173-A123-609C17687D5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511566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7200" b="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8355E-929E-47B8-AB2B-2C20223A8CCA}" type="datetimeFigureOut">
              <a:rPr lang="en-IN" smtClean="0"/>
              <a:t>22-10-2021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27D41-F9AF-4173-A123-609C17687D51}" type="slidenum">
              <a:rPr lang="en-IN" smtClean="0"/>
              <a:t>‹#›</a:t>
            </a:fld>
            <a:endParaRPr lang="en-IN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16930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8355E-929E-47B8-AB2B-2C20223A8CCA}" type="datetimeFigureOut">
              <a:rPr lang="en-IN" smtClean="0"/>
              <a:t>22-10-2021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27D41-F9AF-4173-A123-609C17687D5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9691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8355E-929E-47B8-AB2B-2C20223A8CCA}" type="datetimeFigureOut">
              <a:rPr lang="en-IN" smtClean="0"/>
              <a:t>22-10-2021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27D41-F9AF-4173-A123-609C17687D5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688408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8355E-929E-47B8-AB2B-2C20223A8CCA}" type="datetimeFigureOut">
              <a:rPr lang="en-IN" smtClean="0"/>
              <a:t>22-10-2021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27D41-F9AF-4173-A123-609C17687D5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891450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8355E-929E-47B8-AB2B-2C20223A8CCA}" type="datetimeFigureOut">
              <a:rPr lang="en-IN" smtClean="0"/>
              <a:t>22-10-2021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27D41-F9AF-4173-A123-609C17687D5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280644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8355E-929E-47B8-AB2B-2C20223A8CCA}" type="datetimeFigureOut">
              <a:rPr lang="en-IN" smtClean="0"/>
              <a:t>22-10-2021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27D41-F9AF-4173-A123-609C17687D5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611145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8355E-929E-47B8-AB2B-2C20223A8CCA}" type="datetimeFigureOut">
              <a:rPr lang="en-IN" smtClean="0"/>
              <a:t>22-10-2021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27D41-F9AF-4173-A123-609C17687D5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083499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fld id="{1BB8355E-929E-47B8-AB2B-2C20223A8CCA}" type="datetimeFigureOut">
              <a:rPr lang="en-IN" smtClean="0"/>
              <a:t>22-10-2021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1"/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30B27D41-F9AF-4173-A123-609C17687D5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114239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0" hangingPunct="1">
        <a:lnSpc>
          <a:spcPct val="90000"/>
        </a:lnSpc>
        <a:spcBef>
          <a:spcPts val="1400"/>
        </a:spcBef>
        <a:buClr>
          <a:schemeClr val="accent1"/>
        </a:buClr>
        <a:buSzPct val="80000"/>
        <a:buFont typeface="Corbel" pitchFamily="34" charset="0"/>
        <a:buChar char="•"/>
        <a:defRPr sz="22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all for Papers: International Symposium on Managing Land and Water for  Climate-Smart Agriculture 2022 | IAEA">
            <a:extLst>
              <a:ext uri="{FF2B5EF4-FFF2-40B4-BE49-F238E27FC236}">
                <a16:creationId xmlns:a16="http://schemas.microsoft.com/office/drawing/2014/main" id="{64B2EFED-4F3D-4067-B2A9-838B0E41DE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2158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78B1A4B-9D5A-46D7-915E-0E1575D637CC}"/>
              </a:ext>
            </a:extLst>
          </p:cNvPr>
          <p:cNvSpPr txBox="1"/>
          <p:nvPr/>
        </p:nvSpPr>
        <p:spPr>
          <a:xfrm>
            <a:off x="474921" y="1903228"/>
            <a:ext cx="1171707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AGRICULTURE PROJECT</a:t>
            </a:r>
            <a:endParaRPr lang="en-IN" sz="8000" b="1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0115850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8833D1-B46F-4014-96C2-E55B7DCE6E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755" y="482010"/>
            <a:ext cx="10792046" cy="1356360"/>
          </a:xfrm>
        </p:spPr>
        <p:txBody>
          <a:bodyPr>
            <a:normAutofit fontScale="90000"/>
          </a:bodyPr>
          <a:lstStyle/>
          <a:p>
            <a:r>
              <a:rPr lang="en-IN" b="1" dirty="0">
                <a:solidFill>
                  <a:schemeClr val="accent5">
                    <a:lumMod val="50000"/>
                  </a:schemeClr>
                </a:solidFill>
              </a:rPr>
              <a:t>3. Which year has Highest cultivation of Pulses </a:t>
            </a:r>
            <a:br>
              <a:rPr lang="en-IN" b="1" dirty="0">
                <a:solidFill>
                  <a:schemeClr val="accent5">
                    <a:lumMod val="50000"/>
                  </a:schemeClr>
                </a:solidFill>
              </a:rPr>
            </a:br>
            <a:endParaRPr lang="en-IN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1D918A-55E0-407C-8B73-1494295D850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38199" y="1392299"/>
            <a:ext cx="9653833" cy="4452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6564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15649F-AC4E-489B-A455-CF6BFB7955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6768" y="503274"/>
            <a:ext cx="9875520" cy="1356360"/>
          </a:xfrm>
        </p:spPr>
        <p:txBody>
          <a:bodyPr/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Cont</a:t>
            </a:r>
            <a:r>
              <a:rPr lang="en-US" sz="4000" b="1" dirty="0">
                <a:solidFill>
                  <a:schemeClr val="accent5">
                    <a:lumMod val="50000"/>
                  </a:schemeClr>
                </a:solidFill>
              </a:rPr>
              <a:t>..</a:t>
            </a:r>
            <a:endParaRPr lang="en-IN" sz="40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02940F-19E6-4974-9C4E-04DCC5E6089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958385" y="1690687"/>
            <a:ext cx="9693903" cy="4342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2745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8F8C30-B299-4BEB-A36D-23AD08E36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Output:</a:t>
            </a:r>
            <a:endParaRPr lang="en-IN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D8A678-27D4-4808-93FA-FA3D81EC5A9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024373" y="1690688"/>
            <a:ext cx="9590208" cy="4549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9379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481756-15A0-4B9A-8F59-699739B2CE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4743" y="528552"/>
            <a:ext cx="10081188" cy="1356360"/>
          </a:xfrm>
        </p:spPr>
        <p:txBody>
          <a:bodyPr>
            <a:normAutofit/>
          </a:bodyPr>
          <a:lstStyle/>
          <a:p>
            <a:r>
              <a:rPr lang="en-IN" b="1" dirty="0">
                <a:solidFill>
                  <a:schemeClr val="accent5">
                    <a:lumMod val="50000"/>
                  </a:schemeClr>
                </a:solidFill>
              </a:rPr>
              <a:t>4.Which year has Highest cultivation among rice, wheat and coffee.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E70545-6F90-437B-9B34-F43F8A9641A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967812" y="1884912"/>
            <a:ext cx="9675050" cy="4336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7550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9FA06E-1364-49F2-894F-FDAE82DB2A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424" y="396948"/>
            <a:ext cx="9875520" cy="1356360"/>
          </a:xfrm>
        </p:spPr>
        <p:txBody>
          <a:bodyPr/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Output: </a:t>
            </a:r>
            <a:endParaRPr lang="en-IN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06AFA4-2152-41BE-A93B-8898541D1FE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052653" y="1624523"/>
            <a:ext cx="9609062" cy="4446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6645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AEBD26-B598-4582-B6A8-BE9D279C9A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302" y="365051"/>
            <a:ext cx="10603850" cy="1356360"/>
          </a:xfrm>
        </p:spPr>
        <p:txBody>
          <a:bodyPr/>
          <a:lstStyle/>
          <a:p>
            <a:r>
              <a:rPr lang="en-IN" b="1" dirty="0">
                <a:solidFill>
                  <a:schemeClr val="accent5">
                    <a:lumMod val="50000"/>
                  </a:schemeClr>
                </a:solidFill>
              </a:rPr>
              <a:t>5. Which state yields highest crop per year?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EA4FAB-BC2E-40C2-8F79-6BB63C8E05E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005518" y="1617372"/>
            <a:ext cx="9873013" cy="467030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525678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931CDB-7E7A-4917-ADD9-3BB33241B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8849" y="509926"/>
            <a:ext cx="9875520" cy="1356360"/>
          </a:xfrm>
        </p:spPr>
        <p:txBody>
          <a:bodyPr/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Output: </a:t>
            </a:r>
            <a:endParaRPr lang="en-IN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54F8AE-5287-4B42-B702-01135D64ABA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118639" y="1690687"/>
            <a:ext cx="9495941" cy="462527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502884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DE75C1-1BA3-4C99-A3D4-85D8494190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0348" y="407581"/>
            <a:ext cx="10542181" cy="1356360"/>
          </a:xfrm>
        </p:spPr>
        <p:txBody>
          <a:bodyPr>
            <a:normAutofit/>
          </a:bodyPr>
          <a:lstStyle/>
          <a:p>
            <a:r>
              <a:rPr lang="en-IN" b="1" dirty="0">
                <a:solidFill>
                  <a:schemeClr val="accent5">
                    <a:lumMod val="50000"/>
                  </a:schemeClr>
                </a:solidFill>
              </a:rPr>
              <a:t>6. Finding how different factors like temperature affect production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F20A19-26B7-49CA-855D-BA96EC4B55C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090360" y="1921470"/>
            <a:ext cx="9675049" cy="443219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297442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F1548-5C44-4FFF-A006-D01FDBBAB1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2880" y="466628"/>
            <a:ext cx="9875520" cy="1356360"/>
          </a:xfrm>
        </p:spPr>
        <p:txBody>
          <a:bodyPr/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Output: </a:t>
            </a:r>
            <a:endParaRPr lang="en-IN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CAAC5C-110F-4E51-98FB-59B60AE9883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071507" y="1690687"/>
            <a:ext cx="9354538" cy="470068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108131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049519-CF3A-4DC7-A1BB-E7646542C5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6921" y="450111"/>
            <a:ext cx="9875520" cy="1356360"/>
          </a:xfrm>
        </p:spPr>
        <p:txBody>
          <a:bodyPr/>
          <a:lstStyle/>
          <a:p>
            <a:r>
              <a:rPr lang="en-IN" b="1" dirty="0">
                <a:solidFill>
                  <a:schemeClr val="accent5">
                    <a:lumMod val="50000"/>
                  </a:schemeClr>
                </a:solidFill>
              </a:rPr>
              <a:t>7. Year wise suicide rates of farmers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A88F6B-29BF-41A0-A2DA-F6E39F4D20F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146921" y="1690688"/>
            <a:ext cx="9156576" cy="4521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8422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21CB26-C233-4F95-BBA2-74F91797E8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>
                <a:solidFill>
                  <a:schemeClr val="accent5">
                    <a:lumMod val="50000"/>
                  </a:schemeClr>
                </a:solidFill>
              </a:rPr>
              <a:t>OBJECTIVE</a:t>
            </a:r>
            <a:endParaRPr lang="en-IN" b="1" u="sng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0DAC86-A78E-478C-B946-46544ABE2C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5079" y="1690688"/>
            <a:ext cx="10515600" cy="4351338"/>
          </a:xfrm>
        </p:spPr>
        <p:txBody>
          <a:bodyPr>
            <a:normAutofit/>
          </a:bodyPr>
          <a:lstStyle/>
          <a:p>
            <a:pPr marL="0" indent="0" algn="just">
              <a:buClr>
                <a:srgbClr val="7030A0"/>
              </a:buClr>
              <a:buNone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This project is used to extract information from agriculture data and to give suggestions regarding crops and make future decisions so that agriculture can be carried out in a planned manner. </a:t>
            </a:r>
            <a:endParaRPr lang="en-US" sz="2400" dirty="0">
              <a:solidFill>
                <a:schemeClr val="tx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>
              <a:solidFill>
                <a:schemeClr val="tx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Agriculture in Vietnam - Wikipedia">
            <a:extLst>
              <a:ext uri="{FF2B5EF4-FFF2-40B4-BE49-F238E27FC236}">
                <a16:creationId xmlns:a16="http://schemas.microsoft.com/office/drawing/2014/main" id="{DD1BC48F-98D7-4B4B-9B05-3E71AE0DE4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0685" y="3083633"/>
            <a:ext cx="4535621" cy="3007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ow India and Africa Can Start A Revolution In Agriculture And Food  Security | Outlook Poshan">
            <a:extLst>
              <a:ext uri="{FF2B5EF4-FFF2-40B4-BE49-F238E27FC236}">
                <a16:creationId xmlns:a16="http://schemas.microsoft.com/office/drawing/2014/main" id="{E8889EB4-BE24-4FD0-9795-D7E5C225B3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2879" y="3083633"/>
            <a:ext cx="4535621" cy="301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37966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566E4-59B9-48B6-BB45-03B967CF35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226" y="476054"/>
            <a:ext cx="9875520" cy="874281"/>
          </a:xfrm>
        </p:spPr>
        <p:txBody>
          <a:bodyPr/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Output:</a:t>
            </a:r>
            <a:endParaRPr lang="en-IN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3009E7-1A16-4971-A7C8-116588F46FE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043226" y="1545570"/>
            <a:ext cx="9373393" cy="4836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5415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9F055-AEB9-40C3-92DD-1161C49FA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049" y="365125"/>
            <a:ext cx="9875520" cy="1356360"/>
          </a:xfrm>
        </p:spPr>
        <p:txBody>
          <a:bodyPr>
            <a:normAutofit fontScale="90000"/>
          </a:bodyPr>
          <a:lstStyle/>
          <a:p>
            <a:r>
              <a:rPr lang="en-IN" b="1" dirty="0">
                <a:solidFill>
                  <a:schemeClr val="accent5">
                    <a:lumMod val="50000"/>
                  </a:schemeClr>
                </a:solidFill>
              </a:rPr>
              <a:t>8. Which state receives highest rainfall in which year and what is the annual rainfall?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5FEFAA-6510-41E9-B70E-28D77848A31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052653" y="1870602"/>
            <a:ext cx="9627916" cy="4622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851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D1137-338F-4FFD-9574-D84D2D718E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9213" y="334328"/>
            <a:ext cx="9875520" cy="1356360"/>
          </a:xfrm>
        </p:spPr>
        <p:txBody>
          <a:bodyPr/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Cont..</a:t>
            </a:r>
            <a:endParaRPr lang="en-IN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9F4C98-D526-4C24-A782-4B84560B93D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109213" y="1690688"/>
            <a:ext cx="9297979" cy="4408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9295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6C788-1D2C-4A39-91DC-D64B060801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9215" y="450111"/>
            <a:ext cx="9875520" cy="1356360"/>
          </a:xfrm>
        </p:spPr>
        <p:txBody>
          <a:bodyPr/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Output: </a:t>
            </a:r>
            <a:endParaRPr lang="en-IN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A6DA15-0EFE-4821-930C-5D4D1CE1375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109215" y="1600445"/>
            <a:ext cx="9599634" cy="4442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6757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4A1F77-96C2-4289-A999-F0DA20B58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6920" y="460745"/>
            <a:ext cx="9875520" cy="1356360"/>
          </a:xfrm>
        </p:spPr>
        <p:txBody>
          <a:bodyPr>
            <a:normAutofit/>
          </a:bodyPr>
          <a:lstStyle/>
          <a:p>
            <a:r>
              <a:rPr lang="en-IN" b="1" dirty="0">
                <a:solidFill>
                  <a:schemeClr val="accent5">
                    <a:lumMod val="50000"/>
                  </a:schemeClr>
                </a:solidFill>
              </a:rPr>
              <a:t>9. Crop wise cost of cultivation versus cost of production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338A3C-7D9A-400A-AFD0-1CE2DBC64BA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146920" y="1939372"/>
            <a:ext cx="9609063" cy="4254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4747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FEBE73-16B3-42A5-9BBC-1D9532B79D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786" y="492642"/>
            <a:ext cx="9875520" cy="1356360"/>
          </a:xfrm>
        </p:spPr>
        <p:txBody>
          <a:bodyPr/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Output: </a:t>
            </a:r>
            <a:endParaRPr lang="en-IN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376153-BFC4-4DD7-B6E4-B7ED556A3F2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099788" y="1690688"/>
            <a:ext cx="9948426" cy="4323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8553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BBBAA-CF81-4DE9-A95A-0ECA3A0C1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372" y="492456"/>
            <a:ext cx="9875520" cy="1356360"/>
          </a:xfrm>
        </p:spPr>
        <p:txBody>
          <a:bodyPr>
            <a:normAutofit/>
          </a:bodyPr>
          <a:lstStyle/>
          <a:p>
            <a:r>
              <a:rPr lang="en-IN" b="1" dirty="0">
                <a:solidFill>
                  <a:schemeClr val="accent5">
                    <a:lumMod val="50000"/>
                  </a:schemeClr>
                </a:solidFill>
              </a:rPr>
              <a:t>10. Highest crop production in particular season.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802782-704D-48A1-BC6A-98EB8CD1B75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024372" y="1848816"/>
            <a:ext cx="9458233" cy="4297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941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16C3F3-5DE5-4D64-9E51-45037B207F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240" y="385846"/>
            <a:ext cx="9875520" cy="1356360"/>
          </a:xfrm>
        </p:spPr>
        <p:txBody>
          <a:bodyPr/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Output:</a:t>
            </a:r>
            <a:endParaRPr lang="en-IN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AC2F19-19DE-4F14-9C82-5376BFBAE03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222334" y="1690688"/>
            <a:ext cx="9703331" cy="4531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9530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389E04-41D3-4A23-A028-A44B2958B7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6653" y="523188"/>
            <a:ext cx="9875520" cy="1356360"/>
          </a:xfrm>
        </p:spPr>
        <p:txBody>
          <a:bodyPr/>
          <a:lstStyle/>
          <a:p>
            <a:r>
              <a:rPr lang="en-IN" b="1" dirty="0">
                <a:solidFill>
                  <a:schemeClr val="accent5">
                    <a:lumMod val="50000"/>
                  </a:schemeClr>
                </a:solidFill>
              </a:rPr>
              <a:t>Visualization in Redshift -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1A2ADC-A9C6-463E-9578-58295EBBD36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052652" y="1690688"/>
            <a:ext cx="10042695" cy="464412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239247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13323F-AD46-41BB-9E9B-07E7C3CFBE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9786" y="482009"/>
            <a:ext cx="9875520" cy="1356360"/>
          </a:xfrm>
        </p:spPr>
        <p:txBody>
          <a:bodyPr/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Cont..</a:t>
            </a:r>
            <a:endParaRPr lang="en-IN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EDC4E2-842A-46C9-8B36-D636278168E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099786" y="1690688"/>
            <a:ext cx="10033269" cy="480218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0157309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178166-753E-46DC-BDFE-5E4430834E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TECHNOLOGIES</a:t>
            </a:r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USED</a:t>
            </a:r>
            <a:endParaRPr lang="en-IN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0404A3-EBD9-4F12-AC44-78D57B32C9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IN" dirty="0">
                <a:solidFill>
                  <a:schemeClr val="accent5">
                    <a:lumMod val="50000"/>
                  </a:schemeClr>
                </a:solidFill>
              </a:rPr>
              <a:t> AWS S3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IN" dirty="0">
                <a:solidFill>
                  <a:schemeClr val="accent5">
                    <a:lumMod val="50000"/>
                  </a:schemeClr>
                </a:solidFill>
              </a:rPr>
              <a:t> AWS Glue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IN" dirty="0">
                <a:solidFill>
                  <a:schemeClr val="accent5">
                    <a:lumMod val="50000"/>
                  </a:schemeClr>
                </a:solidFill>
              </a:rPr>
              <a:t> AWS Crawler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IN" dirty="0">
                <a:solidFill>
                  <a:schemeClr val="accent5">
                    <a:lumMod val="50000"/>
                  </a:schemeClr>
                </a:solidFill>
              </a:rPr>
              <a:t> AWS Wrangler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IN" dirty="0">
                <a:solidFill>
                  <a:schemeClr val="accent5">
                    <a:lumMod val="50000"/>
                  </a:schemeClr>
                </a:solidFill>
              </a:rPr>
              <a:t> AWS Redshift 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IN" dirty="0">
                <a:solidFill>
                  <a:schemeClr val="accent5">
                    <a:lumMod val="50000"/>
                  </a:schemeClr>
                </a:solidFill>
              </a:rPr>
              <a:t> AWS Lambda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IN" dirty="0">
                <a:solidFill>
                  <a:schemeClr val="accent5">
                    <a:lumMod val="50000"/>
                  </a:schemeClr>
                </a:solidFill>
              </a:rPr>
              <a:t> PySpark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IN" dirty="0">
                <a:solidFill>
                  <a:schemeClr val="accent5">
                    <a:lumMod val="50000"/>
                  </a:schemeClr>
                </a:solidFill>
              </a:rPr>
              <a:t> Spark SQL</a:t>
            </a:r>
          </a:p>
        </p:txBody>
      </p:sp>
    </p:spTree>
    <p:extLst>
      <p:ext uri="{BB962C8B-B14F-4D97-AF65-F5344CB8AC3E}">
        <p14:creationId xmlns:p14="http://schemas.microsoft.com/office/powerpoint/2010/main" val="17685896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0CF4B-A570-49E3-AFC5-1CD4601E97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6092" y="460744"/>
            <a:ext cx="9875520" cy="1356360"/>
          </a:xfrm>
        </p:spPr>
        <p:txBody>
          <a:bodyPr/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Cont..</a:t>
            </a:r>
            <a:endParaRPr lang="en-IN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8EABAE-6892-43D8-9770-8E894FAEF5F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996092" y="1543597"/>
            <a:ext cx="10357707" cy="452726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422889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C0A0A9-15A5-4AD9-8F50-050314F5B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6093" y="513907"/>
            <a:ext cx="9875520" cy="1356360"/>
          </a:xfrm>
        </p:spPr>
        <p:txBody>
          <a:bodyPr/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Output: </a:t>
            </a:r>
            <a:endParaRPr lang="en-IN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323AF0-2EBB-422E-8718-5588E15E4D3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996093" y="1690688"/>
            <a:ext cx="10061548" cy="438960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966221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A4F2CA-7DC4-4ADA-A0A3-C43BCC6864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5078" y="2253005"/>
            <a:ext cx="10515600" cy="329236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	</a:t>
            </a:r>
            <a:r>
              <a:rPr lang="en-US" sz="4000" dirty="0">
                <a:solidFill>
                  <a:schemeClr val="accent5">
                    <a:lumMod val="50000"/>
                  </a:schemeClr>
                </a:solidFill>
              </a:rPr>
              <a:t>Using lambda function for transforming dataset and storing the modified dataset into S3 bucket </a:t>
            </a:r>
            <a:endParaRPr lang="en-IN"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64737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07D86-7045-4F75-A54E-95DCFB61D1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9786" y="375683"/>
            <a:ext cx="9875520" cy="1356360"/>
          </a:xfrm>
        </p:spPr>
        <p:txBody>
          <a:bodyPr>
            <a:normAutofit/>
          </a:bodyPr>
          <a:lstStyle/>
          <a:p>
            <a:r>
              <a:rPr lang="en-IN" b="1" dirty="0">
                <a:solidFill>
                  <a:schemeClr val="accent5">
                    <a:lumMod val="50000"/>
                  </a:schemeClr>
                </a:solidFill>
              </a:rPr>
              <a:t>Creating layer for using </a:t>
            </a:r>
            <a:r>
              <a:rPr lang="en-IN" b="1" dirty="0" err="1">
                <a:solidFill>
                  <a:schemeClr val="accent5">
                    <a:lumMod val="50000"/>
                  </a:schemeClr>
                </a:solidFill>
              </a:rPr>
              <a:t>awswrangler</a:t>
            </a:r>
            <a:r>
              <a:rPr lang="en-IN" b="1" dirty="0">
                <a:solidFill>
                  <a:schemeClr val="accent5">
                    <a:lumMod val="50000"/>
                  </a:schemeClr>
                </a:solidFill>
              </a:rPr>
              <a:t> in lambda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AE197C-5D8A-4E20-9482-41CDF45FDC4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099786" y="1816407"/>
            <a:ext cx="9797599" cy="432044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594216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D05983-EC6A-4BCE-9732-0D763A7224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7238" y="567070"/>
            <a:ext cx="9875520" cy="1356360"/>
          </a:xfrm>
        </p:spPr>
        <p:txBody>
          <a:bodyPr/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Cont..</a:t>
            </a:r>
            <a:endParaRPr lang="en-IN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0D472C-AFF4-4C76-95E4-46D599E17CC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977238" y="1690688"/>
            <a:ext cx="9929573" cy="419163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309738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321BE-75A5-4C18-82FD-F52A7AEA92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4946" y="532175"/>
            <a:ext cx="9875520" cy="1356360"/>
          </a:xfrm>
        </p:spPr>
        <p:txBody>
          <a:bodyPr/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Cont..</a:t>
            </a:r>
            <a:endParaRPr lang="en-IN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5C9CE5-1048-400E-BF6B-54F9CF0D57C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014946" y="1570993"/>
            <a:ext cx="10259512" cy="470725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008572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2AA8DE-7E4B-467F-B465-D732626F3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799" y="549461"/>
            <a:ext cx="9875520" cy="1356360"/>
          </a:xfrm>
        </p:spPr>
        <p:txBody>
          <a:bodyPr>
            <a:normAutofit/>
          </a:bodyPr>
          <a:lstStyle/>
          <a:p>
            <a:r>
              <a:rPr lang="en-IN" b="1" dirty="0">
                <a:solidFill>
                  <a:schemeClr val="accent5">
                    <a:lumMod val="50000"/>
                  </a:schemeClr>
                </a:solidFill>
              </a:rPr>
              <a:t>Transformation in lambda- Creating two additional columns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CBEE44-CB3E-4A65-A233-28D718C97D4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033799" y="1905821"/>
            <a:ext cx="10023841" cy="432529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426051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634D9A-65DF-44B5-8430-132E3799AB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798" y="580516"/>
            <a:ext cx="9875520" cy="1356360"/>
          </a:xfrm>
        </p:spPr>
        <p:txBody>
          <a:bodyPr/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Cont..</a:t>
            </a:r>
            <a:endParaRPr lang="en-IN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7C88C2-69A1-451E-8BD8-1D5C900620E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033798" y="1690688"/>
            <a:ext cx="10080403" cy="456871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463112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611D54-5064-4154-8775-0F45856B4A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9214" y="556437"/>
            <a:ext cx="9875520" cy="1356360"/>
          </a:xfrm>
        </p:spPr>
        <p:txBody>
          <a:bodyPr/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Output: </a:t>
            </a:r>
            <a:endParaRPr lang="en-IN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AC5F0B-5034-40C1-AF95-95F5E3B61D8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109214" y="1690688"/>
            <a:ext cx="9693903" cy="428590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5969123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Data-driven agriculture can solve the challenge of food security in Africa  – Middle East &amp;amp; Africa News Center">
            <a:extLst>
              <a:ext uri="{FF2B5EF4-FFF2-40B4-BE49-F238E27FC236}">
                <a16:creationId xmlns:a16="http://schemas.microsoft.com/office/drawing/2014/main" id="{B7AC0F4E-70B4-440E-AC77-CB222204DA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1"/>
            <a:ext cx="12192001" cy="6868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9156E8F-F8EC-48EE-89BD-3F8B1F2D1AA9}"/>
              </a:ext>
            </a:extLst>
          </p:cNvPr>
          <p:cNvSpPr/>
          <p:nvPr/>
        </p:nvSpPr>
        <p:spPr>
          <a:xfrm>
            <a:off x="4375706" y="404888"/>
            <a:ext cx="6949338" cy="186204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1500" dirty="0">
                <a:ln w="0"/>
                <a:solidFill>
                  <a:schemeClr val="accent5">
                    <a:lumMod val="5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35254186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FA53E0-8FAC-4DC5-BF44-75E81ACB8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469" y="622169"/>
            <a:ext cx="5576871" cy="935774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SCHEMA</a:t>
            </a:r>
            <a:r>
              <a:rPr lang="en-US" sz="35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DIAGRAM</a:t>
            </a:r>
            <a:endParaRPr lang="en-IN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0944CF-8A04-4B6B-A967-456AAF12CB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8708" y="2084272"/>
            <a:ext cx="1778001" cy="34398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F6BF8D2-ACD3-4B08-84FD-CBDC2A2001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5788" y="361509"/>
            <a:ext cx="1618530" cy="6131366"/>
          </a:xfrm>
          <a:prstGeom prst="rect">
            <a:avLst/>
          </a:prstGeom>
        </p:spPr>
      </p:pic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0E86B9FD-F0A8-4143-9BA5-CA980F180BEF}"/>
              </a:ext>
            </a:extLst>
          </p:cNvPr>
          <p:cNvCxnSpPr/>
          <p:nvPr/>
        </p:nvCxnSpPr>
        <p:spPr>
          <a:xfrm flipV="1">
            <a:off x="3827282" y="622169"/>
            <a:ext cx="3528506" cy="2149311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87468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B4CDF-43CC-4B00-B780-66F52DDB89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73481"/>
          </a:xfrm>
        </p:spPr>
        <p:txBody>
          <a:bodyPr/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PROBLEM STATEMENTS</a:t>
            </a:r>
            <a:endParaRPr lang="en-IN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124756-DFD0-4893-A60A-F11795A339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6660"/>
            <a:ext cx="10177671" cy="4639340"/>
          </a:xfrm>
        </p:spPr>
        <p:txBody>
          <a:bodyPr>
            <a:normAutofit lnSpcReduction="10000"/>
          </a:bodyPr>
          <a:lstStyle/>
          <a:p>
            <a:pPr marL="514350" lvl="0" indent="-514350">
              <a:buFont typeface="+mj-lt"/>
              <a:buAutoNum type="arabicPeriod"/>
            </a:pPr>
            <a:r>
              <a:rPr lang="en-IN" dirty="0">
                <a:solidFill>
                  <a:schemeClr val="tx1"/>
                </a:solidFill>
              </a:rPr>
              <a:t>Finding trends in crops in terms of production, area. 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IN" dirty="0">
                <a:solidFill>
                  <a:schemeClr val="tx1"/>
                </a:solidFill>
              </a:rPr>
              <a:t>State wise suicide rate of the farmers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IN" dirty="0">
                <a:solidFill>
                  <a:schemeClr val="tx1"/>
                </a:solidFill>
              </a:rPr>
              <a:t>Which year has Highest cultivation of Pulses 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IN" dirty="0">
                <a:solidFill>
                  <a:schemeClr val="tx1"/>
                </a:solidFill>
              </a:rPr>
              <a:t>Which year has Highest cultivation among rice, wheat and coffee.  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IN" dirty="0">
                <a:solidFill>
                  <a:schemeClr val="tx1"/>
                </a:solidFill>
              </a:rPr>
              <a:t>Which state yields highest crop per year?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IN" dirty="0">
                <a:solidFill>
                  <a:schemeClr val="tx1"/>
                </a:solidFill>
              </a:rPr>
              <a:t>Finding how different factors like temperature affect production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IN" dirty="0">
                <a:solidFill>
                  <a:schemeClr val="tx1"/>
                </a:solidFill>
              </a:rPr>
              <a:t>Year wise suicide rates of farmers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IN" dirty="0">
                <a:solidFill>
                  <a:schemeClr val="tx1"/>
                </a:solidFill>
              </a:rPr>
              <a:t>Which state receives highest rainfall in which year and what is the annual rainfall? 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IN" dirty="0">
                <a:solidFill>
                  <a:schemeClr val="tx1"/>
                </a:solidFill>
              </a:rPr>
              <a:t>Crop wise cost of cultivation versus cost of production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IN" dirty="0">
                <a:solidFill>
                  <a:schemeClr val="tx1"/>
                </a:solidFill>
              </a:rPr>
              <a:t>Highest crop production in particular season.</a:t>
            </a:r>
          </a:p>
          <a:p>
            <a:pPr marL="0" indent="0">
              <a:buNone/>
            </a:pPr>
            <a:endParaRPr lang="en-IN"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21651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24376BA-F889-49BF-84ED-95922A0497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237" y="308678"/>
            <a:ext cx="10515600" cy="744718"/>
          </a:xfrm>
        </p:spPr>
        <p:txBody>
          <a:bodyPr>
            <a:normAutofit/>
          </a:bodyPr>
          <a:lstStyle/>
          <a:p>
            <a:r>
              <a:rPr lang="en-IN" sz="2800" b="1" dirty="0">
                <a:solidFill>
                  <a:schemeClr val="accent5">
                    <a:lumMod val="50000"/>
                  </a:schemeClr>
                </a:solidFill>
              </a:rPr>
              <a:t>1. Finding trends in crops in terms of production, area.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4DA46EC-1DCE-4DB2-9907-B53CC054AED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948958" y="1725105"/>
            <a:ext cx="10515600" cy="4553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9915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7738AE-F6FE-4E7A-BD7E-07CD81946C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01762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Output:</a:t>
            </a:r>
            <a:endParaRPr lang="en-IN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FA18BE-09FB-4DAB-9D0E-039F9072EA0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967811" y="1596121"/>
            <a:ext cx="10608303" cy="4748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1706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928F9A-244F-46CC-A7B6-062F35C51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2080" y="363595"/>
            <a:ext cx="9875520" cy="1356360"/>
          </a:xfrm>
        </p:spPr>
        <p:txBody>
          <a:bodyPr/>
          <a:lstStyle/>
          <a:p>
            <a:r>
              <a:rPr lang="en-IN" b="1" dirty="0">
                <a:solidFill>
                  <a:schemeClr val="accent5">
                    <a:lumMod val="50000"/>
                  </a:schemeClr>
                </a:solidFill>
              </a:rPr>
              <a:t>2. State wise suicide rate of the farmers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6D121C-1ED1-4692-97AF-EB71BB184DD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062080" y="1690688"/>
            <a:ext cx="9326258" cy="4606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6862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6F86F-E9BC-4294-BDC4-A03A83A6C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9787" y="407581"/>
            <a:ext cx="9875520" cy="1356360"/>
          </a:xfrm>
        </p:spPr>
        <p:txBody>
          <a:bodyPr/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Output:</a:t>
            </a:r>
            <a:endParaRPr lang="en-IN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278DAF-0E04-4B98-94CA-83CB84EA90A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216692" y="1654443"/>
            <a:ext cx="9690119" cy="3888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480310"/>
      </p:ext>
    </p:extLst>
  </p:cSld>
  <p:clrMapOvr>
    <a:masterClrMapping/>
  </p:clrMapOvr>
</p:sld>
</file>

<file path=ppt/theme/theme1.xml><?xml version="1.0" encoding="utf-8"?>
<a:theme xmlns:a="http://schemas.openxmlformats.org/drawingml/2006/main" name="Basis">
  <a:themeElements>
    <a:clrScheme name="Basis">
      <a:dk1>
        <a:srgbClr val="000000"/>
      </a:dk1>
      <a:lt1>
        <a:srgbClr val="FFFFFF"/>
      </a:lt1>
      <a:dk2>
        <a:srgbClr val="565349"/>
      </a:dk2>
      <a:lt2>
        <a:srgbClr val="DDDDDD"/>
      </a:lt2>
      <a:accent1>
        <a:srgbClr val="A6B727"/>
      </a:accent1>
      <a:accent2>
        <a:srgbClr val="DF5327"/>
      </a:accent2>
      <a:accent3>
        <a:srgbClr val="FE9E00"/>
      </a:accent3>
      <a:accent4>
        <a:srgbClr val="418AB3"/>
      </a:accent4>
      <a:accent5>
        <a:srgbClr val="D7D447"/>
      </a:accent5>
      <a:accent6>
        <a:srgbClr val="818183"/>
      </a:accent6>
      <a:hlink>
        <a:srgbClr val="F59E00"/>
      </a:hlink>
      <a:folHlink>
        <a:srgbClr val="B2B2B2"/>
      </a:folHlink>
    </a:clrScheme>
    <a:fontScheme name="Basis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sis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90E45F77-AEFC-46EF-A7C1-5B338C297B0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TM03457444[[fn=Basis]]</Template>
  <TotalTime>125</TotalTime>
  <Words>340</Words>
  <Application>Microsoft Office PowerPoint</Application>
  <PresentationFormat>Widescreen</PresentationFormat>
  <Paragraphs>58</Paragraphs>
  <Slides>39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3" baseType="lpstr">
      <vt:lpstr>Corbel</vt:lpstr>
      <vt:lpstr>Times New Roman</vt:lpstr>
      <vt:lpstr>Wingdings</vt:lpstr>
      <vt:lpstr>Basis</vt:lpstr>
      <vt:lpstr>PowerPoint Presentation</vt:lpstr>
      <vt:lpstr>OBJECTIVE</vt:lpstr>
      <vt:lpstr>TECHNOLOGIES USED</vt:lpstr>
      <vt:lpstr>SCHEMA DIAGRAM</vt:lpstr>
      <vt:lpstr>PROBLEM STATEMENTS</vt:lpstr>
      <vt:lpstr>1. Finding trends in crops in terms of production, area. </vt:lpstr>
      <vt:lpstr>Output:</vt:lpstr>
      <vt:lpstr>2. State wise suicide rate of the farmers</vt:lpstr>
      <vt:lpstr>Output:</vt:lpstr>
      <vt:lpstr>3. Which year has Highest cultivation of Pulses  </vt:lpstr>
      <vt:lpstr>Cont..</vt:lpstr>
      <vt:lpstr>Output:</vt:lpstr>
      <vt:lpstr>4.Which year has Highest cultivation among rice, wheat and coffee. </vt:lpstr>
      <vt:lpstr>Output: </vt:lpstr>
      <vt:lpstr>5. Which state yields highest crop per year?</vt:lpstr>
      <vt:lpstr>Output: </vt:lpstr>
      <vt:lpstr>6. Finding how different factors like temperature affect production</vt:lpstr>
      <vt:lpstr>Output: </vt:lpstr>
      <vt:lpstr>7. Year wise suicide rates of farmers</vt:lpstr>
      <vt:lpstr>Output:</vt:lpstr>
      <vt:lpstr>8. Which state receives highest rainfall in which year and what is the annual rainfall?</vt:lpstr>
      <vt:lpstr>Cont..</vt:lpstr>
      <vt:lpstr>Output: </vt:lpstr>
      <vt:lpstr>9. Crop wise cost of cultivation versus cost of production</vt:lpstr>
      <vt:lpstr>Output: </vt:lpstr>
      <vt:lpstr>10. Highest crop production in particular season.</vt:lpstr>
      <vt:lpstr>Output:</vt:lpstr>
      <vt:lpstr>Visualization in Redshift - </vt:lpstr>
      <vt:lpstr>Cont..</vt:lpstr>
      <vt:lpstr>Cont..</vt:lpstr>
      <vt:lpstr>Output: </vt:lpstr>
      <vt:lpstr>PowerPoint Presentation</vt:lpstr>
      <vt:lpstr>Creating layer for using awswrangler in lambda </vt:lpstr>
      <vt:lpstr>Cont..</vt:lpstr>
      <vt:lpstr>Cont..</vt:lpstr>
      <vt:lpstr>Transformation in lambda- Creating two additional columns  </vt:lpstr>
      <vt:lpstr>Cont..</vt:lpstr>
      <vt:lpstr>Output: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AGRICULTURE PROJECT</dc:title>
  <dc:creator>Kausar Fatima Arifi</dc:creator>
  <cp:lastModifiedBy>VarunNagendra</cp:lastModifiedBy>
  <cp:revision>15</cp:revision>
  <dcterms:created xsi:type="dcterms:W3CDTF">2021-10-21T08:16:32Z</dcterms:created>
  <dcterms:modified xsi:type="dcterms:W3CDTF">2021-10-22T09:16:41Z</dcterms:modified>
</cp:coreProperties>
</file>